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4.xml" ContentType="application/vnd.openxmlformats-officedocument.them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5" r:id="rId2"/>
    <p:sldMasterId id="2147483667" r:id="rId3"/>
  </p:sldMasterIdLst>
  <p:handoutMasterIdLst>
    <p:handoutMasterId r:id="rId15"/>
  </p:handoutMasterIdLst>
  <p:sldIdLst>
    <p:sldId id="256" r:id="rId4"/>
    <p:sldId id="269" r:id="rId5"/>
    <p:sldId id="259" r:id="rId6"/>
    <p:sldId id="258" r:id="rId7"/>
    <p:sldId id="266" r:id="rId8"/>
    <p:sldId id="261" r:id="rId9"/>
    <p:sldId id="268" r:id="rId10"/>
    <p:sldId id="260" r:id="rId11"/>
    <p:sldId id="270" r:id="rId12"/>
    <p:sldId id="262" r:id="rId13"/>
    <p:sldId id="263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81" autoAdjust="0"/>
    <p:restoredTop sz="86448" autoAdjust="0"/>
  </p:normalViewPr>
  <p:slideViewPr>
    <p:cSldViewPr>
      <p:cViewPr>
        <p:scale>
          <a:sx n="69" d="100"/>
          <a:sy n="69" d="100"/>
        </p:scale>
        <p:origin x="-2856" y="-107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7.xml"/><Relationship Id="rId19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0B27AB5A-B3AC-49E6-9321-E4606D0D29E8}" type="datetimeFigureOut">
              <a:rPr lang="en-US"/>
              <a:pPr>
                <a:defRPr/>
              </a:pPr>
              <a:t>10/1/2013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8B6D1CC1-31F0-4969-9DDB-4FB4818183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8001000" y="6569075"/>
            <a:ext cx="1066800" cy="288925"/>
          </a:xfrm>
          <a:prstGeom prst="rect">
            <a:avLst/>
          </a:prstGeo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latin typeface="+mn-lt"/>
              </a:defRPr>
            </a:lvl1pPr>
          </a:lstStyle>
          <a:p>
            <a:pPr>
              <a:defRPr/>
            </a:pPr>
            <a:fld id="{4FBF43EB-8075-4DE9-8FF2-50AD2E43FB7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74F94E72-26B3-4B56-B39B-CB61F0BFE0C2}" type="datetimeFigureOut">
              <a:rPr lang="en-US"/>
              <a:pPr>
                <a:defRPr/>
              </a:pPr>
              <a:t>10/1/2013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3D930F95-41BE-4C1E-8905-1569E0C37D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AE1BE33B-7253-43CC-9A8B-89151A96A413}" type="datetimeFigureOut">
              <a:rPr lang="en-US"/>
              <a:pPr>
                <a:defRPr/>
              </a:pPr>
              <a:t>10/1/2013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872AA409-FE6B-497F-991B-6698E614EB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54A260B0-A948-43AD-88E7-47B169D8DFBD}" type="datetimeFigureOut">
              <a:rPr lang="en-US"/>
              <a:pPr>
                <a:defRPr/>
              </a:pPr>
              <a:t>10/1/2013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A84C01B8-F2A1-44B1-94A0-162B02045F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784DEF12-4F38-47B8-8F61-38DDA8746151}" type="datetimeFigureOut">
              <a:rPr lang="en-US"/>
              <a:pPr>
                <a:defRPr/>
              </a:pPr>
              <a:t>10/1/2013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3A0A9D78-631A-4140-BD41-DE62D29DDF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768E5595-4A33-4FF4-A3D6-949DA3FEEEC8}" type="datetimeFigureOut">
              <a:rPr lang="en-US"/>
              <a:pPr>
                <a:defRPr/>
              </a:pPr>
              <a:t>10/1/2013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836ABFC3-6C24-49DF-9F21-28A36B31E1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B01F2C47-0E1A-4CC3-9010-20A77660CFD9}" type="datetimeFigureOut">
              <a:rPr lang="en-US"/>
              <a:pPr>
                <a:defRPr/>
              </a:pPr>
              <a:t>10/1/2013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44499023-A7C4-45A0-BE37-D22FD26E51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131639C9-EE78-4ECC-BE70-131426FAD7D9}" type="datetimeFigureOut">
              <a:rPr lang="en-US"/>
              <a:pPr>
                <a:defRPr/>
              </a:pPr>
              <a:t>10/1/2013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AC33AB79-A270-478B-ACE1-C3EB31546F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D9E7854F-EED4-4132-9C45-09AA00637EB8}" type="datetimeFigureOut">
              <a:rPr lang="en-US"/>
              <a:pPr>
                <a:defRPr/>
              </a:pPr>
              <a:t>10/1/2013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964A0BA7-A221-4F3F-9D22-11E4789591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7C1965AE-42AA-4337-B2E4-E71333DE9EAC}" type="datetimeFigureOut">
              <a:rPr lang="en-US"/>
              <a:pPr>
                <a:defRPr/>
              </a:pPr>
              <a:t>10/1/2013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609389CF-BCD6-437E-9191-36C9CCB934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4D9E8AB4-CA9E-44D2-B94E-FBBE42CBED28}" type="datetimeFigureOut">
              <a:rPr lang="en-US"/>
              <a:pPr>
                <a:defRPr/>
              </a:pPr>
              <a:t>10/1/2013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4F68A8A2-E482-45C6-BE4E-AB2CAAD566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8001000" y="6569075"/>
            <a:ext cx="1066800" cy="288925"/>
          </a:xfrm>
          <a:prstGeom prst="rect">
            <a:avLst/>
          </a:prstGeo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latin typeface="+mn-lt"/>
              </a:defRPr>
            </a:lvl1pPr>
          </a:lstStyle>
          <a:p>
            <a:pPr>
              <a:defRPr/>
            </a:pPr>
            <a:fld id="{19A6AC97-AF7C-4CFF-9096-4FC9C2C798F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8001000" y="6569075"/>
            <a:ext cx="1066800" cy="288925"/>
          </a:xfrm>
          <a:prstGeom prst="rect">
            <a:avLst/>
          </a:prstGeo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latin typeface="+mn-lt"/>
              </a:defRPr>
            </a:lvl1pPr>
          </a:lstStyle>
          <a:p>
            <a:pPr>
              <a:defRPr/>
            </a:pPr>
            <a:fld id="{65A973E6-EC69-465C-BC3E-01065562089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8001000" y="6569075"/>
            <a:ext cx="1066800" cy="288925"/>
          </a:xfrm>
          <a:prstGeom prst="rect">
            <a:avLst/>
          </a:prstGeo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latin typeface="+mn-lt"/>
              </a:defRPr>
            </a:lvl1pPr>
          </a:lstStyle>
          <a:p>
            <a:pPr>
              <a:defRPr/>
            </a:pPr>
            <a:fld id="{8191F35D-458C-4B03-9461-CCDD6C9F04C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FAC67B03-5E24-429E-B601-C4EE549D11B1}" type="datetimeFigureOut">
              <a:rPr lang="en-US"/>
              <a:pPr>
                <a:defRPr/>
              </a:pPr>
              <a:t>10/1/2013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36467846-C9F4-4071-B4E0-D1523A6D09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BC9D37C8-C430-4A78-BA90-BE2E3FE383A1}" type="datetimeFigureOut">
              <a:rPr lang="en-US"/>
              <a:pPr>
                <a:defRPr/>
              </a:pPr>
              <a:t>10/1/2013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92D5D6B5-B18C-40A9-9F31-0A25C12125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8D586C26-77B2-400E-B7F6-2E4461456E96}" type="datetimeFigureOut">
              <a:rPr lang="en-US"/>
              <a:pPr>
                <a:defRPr/>
              </a:pPr>
              <a:t>10/1/2013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DB1CE526-6709-4A18-8C51-8817EA74E1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AC341EE7-EA36-4FB8-9D9B-4CC93A0CE2C3}" type="datetimeFigureOut">
              <a:rPr lang="en-US"/>
              <a:pPr>
                <a:defRPr/>
              </a:pPr>
              <a:t>10/1/2013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F5D00E37-B5AB-4152-9F79-B95D7E36A4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9D3F81B3-4AC0-4E26-9CB7-B94B92B04F98}" type="datetimeFigureOut">
              <a:rPr lang="en-US"/>
              <a:pPr>
                <a:defRPr/>
              </a:pPr>
              <a:t>10/1/2013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2D1BFC34-7351-416C-B2E8-1E4B9EAA23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image" Target="../media/image4.png"/><Relationship Id="rId5" Type="http://schemas.openxmlformats.org/officeDocument/2006/relationships/slideLayout" Target="../slideLayouts/slideLayout9.xml"/><Relationship Id="rId10" Type="http://schemas.openxmlformats.org/officeDocument/2006/relationships/image" Target="../media/image3.png"/><Relationship Id="rId4" Type="http://schemas.openxmlformats.org/officeDocument/2006/relationships/slideLayout" Target="../slideLayouts/slideLayout8.xml"/><Relationship Id="rId9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theme" Target="../theme/theme3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7.xml"/><Relationship Id="rId10" Type="http://schemas.openxmlformats.org/officeDocument/2006/relationships/image" Target="../media/image4.png"/><Relationship Id="rId4" Type="http://schemas.openxmlformats.org/officeDocument/2006/relationships/slideLayout" Target="../slideLayouts/slideLayout16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6248400"/>
            <a:ext cx="9144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12"/>
          <p:cNvPicPr>
            <a:picLocks noChangeAspect="1" noChangeArrowheads="1"/>
          </p:cNvPicPr>
          <p:nvPr userDrawn="1"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781800" y="6172200"/>
            <a:ext cx="2120900" cy="363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8"/>
          <p:cNvSpPr/>
          <p:nvPr userDrawn="1"/>
        </p:nvSpPr>
        <p:spPr>
          <a:xfrm>
            <a:off x="76200" y="6477000"/>
            <a:ext cx="5334000" cy="292100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3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Sacred Encounters      Perfect Care      Healthiest Communities</a:t>
            </a:r>
          </a:p>
        </p:txBody>
      </p:sp>
      <p:pic>
        <p:nvPicPr>
          <p:cNvPr id="1029" name="Picture 3"/>
          <p:cNvPicPr>
            <a:picLocks noChangeAspect="1" noChangeArrowheads="1"/>
          </p:cNvPicPr>
          <p:nvPr userDrawn="1"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0" y="0"/>
            <a:ext cx="9144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3"/>
          <p:cNvPicPr>
            <a:picLocks noChangeAspect="1" noChangeArrowheads="1"/>
          </p:cNvPicPr>
          <p:nvPr userDrawn="1"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0" y="0"/>
            <a:ext cx="9144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7" name="Picture 2"/>
          <p:cNvPicPr>
            <a:picLocks noChangeAspect="1" noChangeArrowheads="1"/>
          </p:cNvPicPr>
          <p:nvPr userDrawn="1"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228600" y="6200775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 userDrawn="1"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0" y="6248400"/>
            <a:ext cx="9144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3" name="Picture 2"/>
          <p:cNvPicPr>
            <a:picLocks noChangeAspect="1" noChangeArrowheads="1"/>
          </p:cNvPicPr>
          <p:nvPr userDrawn="1"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8534400" y="1524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ctr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b="1" smtClean="0"/>
              <a:t>New CMS FY 14 IPPS Rule</a:t>
            </a:r>
            <a:br>
              <a:rPr lang="en-US" b="1" smtClean="0"/>
            </a:br>
            <a:r>
              <a:rPr lang="en-US" b="1" smtClean="0"/>
              <a:t>affecting Inpatient Status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mtClean="0">
                <a:solidFill>
                  <a:srgbClr val="898989"/>
                </a:solidFill>
              </a:rPr>
              <a:t>What does the physician</a:t>
            </a:r>
          </a:p>
          <a:p>
            <a:pPr eaLnBrk="1" hangingPunct="1"/>
            <a:r>
              <a:rPr lang="en-US" smtClean="0">
                <a:solidFill>
                  <a:srgbClr val="898989"/>
                </a:solidFill>
              </a:rPr>
              <a:t> need to know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itle 1"/>
          <p:cNvSpPr>
            <a:spLocks noGrp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mtClean="0"/>
              <a:t>Example #1</a:t>
            </a:r>
          </a:p>
        </p:txBody>
      </p:sp>
      <p:sp>
        <p:nvSpPr>
          <p:cNvPr id="33794" name="Content Placeholder 2"/>
          <p:cNvSpPr>
            <a:spLocks noGrp="1"/>
          </p:cNvSpPr>
          <p:nvPr>
            <p:ph idx="1"/>
          </p:nvPr>
        </p:nvSpPr>
        <p:spPr bwMode="auto">
          <a:xfrm>
            <a:off x="304800" y="838200"/>
            <a:ext cx="8382000" cy="60198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mtClean="0"/>
              <a:t>Tuesday - Patient receiving care for SBO in ED at 22:00</a:t>
            </a:r>
          </a:p>
          <a:p>
            <a:pPr eaLnBrk="1" hangingPunct="1"/>
            <a:r>
              <a:rPr lang="en-US" smtClean="0"/>
              <a:t>Wednesday -  Inpatient order is written at 2:00 pm – MD estimates patient requires 2 midnights for hospital stay</a:t>
            </a:r>
          </a:p>
          <a:p>
            <a:pPr eaLnBrk="1" hangingPunct="1"/>
            <a:r>
              <a:rPr lang="en-US" smtClean="0"/>
              <a:t>Thursday - Patient DC at 9:00 am </a:t>
            </a:r>
          </a:p>
          <a:p>
            <a:pPr eaLnBrk="1" hangingPunct="1"/>
            <a:r>
              <a:rPr lang="en-US" smtClean="0"/>
              <a:t>1</a:t>
            </a:r>
            <a:r>
              <a:rPr lang="en-US" baseline="30000" smtClean="0"/>
              <a:t>st</a:t>
            </a:r>
            <a:r>
              <a:rPr lang="en-US" smtClean="0"/>
              <a:t> MN crossed as outpatient in ED</a:t>
            </a:r>
          </a:p>
          <a:p>
            <a:pPr eaLnBrk="1" hangingPunct="1"/>
            <a:r>
              <a:rPr lang="en-US" smtClean="0"/>
              <a:t>2</a:t>
            </a:r>
            <a:r>
              <a:rPr lang="en-US" baseline="30000" smtClean="0"/>
              <a:t>nd</a:t>
            </a:r>
            <a:r>
              <a:rPr lang="en-US" smtClean="0"/>
              <a:t> MN crossed as inpatient </a:t>
            </a:r>
          </a:p>
          <a:p>
            <a:pPr eaLnBrk="1" hangingPunct="1"/>
            <a:r>
              <a:rPr lang="en-US" b="1" smtClean="0"/>
              <a:t>RESULT: 2 midnights occurred in hospital </a:t>
            </a:r>
          </a:p>
          <a:p>
            <a:pPr eaLnBrk="1" hangingPunct="1">
              <a:buFont typeface="Arial" charset="0"/>
              <a:buNone/>
            </a:pPr>
            <a:r>
              <a:rPr lang="en-US" b="1" smtClean="0"/>
              <a:t>       =  INPATIENT  (providing hospital services were necessary) 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le 1"/>
          <p:cNvSpPr>
            <a:spLocks noGrp="1"/>
          </p:cNvSpPr>
          <p:nvPr>
            <p:ph type="title"/>
          </p:nvPr>
        </p:nvSpPr>
        <p:spPr bwMode="auto">
          <a:xfrm>
            <a:off x="533400" y="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mtClean="0"/>
              <a:t>Example #2</a:t>
            </a:r>
          </a:p>
        </p:txBody>
      </p:sp>
      <p:sp>
        <p:nvSpPr>
          <p:cNvPr id="34818" name="Content Placeholder 2"/>
          <p:cNvSpPr>
            <a:spLocks noGrp="1"/>
          </p:cNvSpPr>
          <p:nvPr>
            <p:ph idx="1"/>
          </p:nvPr>
        </p:nvSpPr>
        <p:spPr bwMode="auto">
          <a:xfrm>
            <a:off x="685800" y="914400"/>
            <a:ext cx="8229600" cy="51054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mtClean="0"/>
              <a:t>Tuesday - Pt with TIA in ED at 14:00  </a:t>
            </a:r>
          </a:p>
          <a:p>
            <a:pPr eaLnBrk="1" hangingPunct="1"/>
            <a:r>
              <a:rPr lang="en-US" smtClean="0"/>
              <a:t>Tuesday - </a:t>
            </a:r>
            <a:r>
              <a:rPr lang="en-US" b="1" smtClean="0"/>
              <a:t>Observation</a:t>
            </a:r>
            <a:r>
              <a:rPr lang="en-US" smtClean="0"/>
              <a:t> order written at 18:00 </a:t>
            </a:r>
          </a:p>
          <a:p>
            <a:pPr eaLnBrk="1" hangingPunct="1"/>
            <a:r>
              <a:rPr lang="en-US" smtClean="0"/>
              <a:t>Wednesday am - MRI performed: acute stroke</a:t>
            </a:r>
          </a:p>
          <a:p>
            <a:pPr eaLnBrk="1" hangingPunct="1"/>
            <a:r>
              <a:rPr lang="en-US" smtClean="0"/>
              <a:t>Wednesday noon - </a:t>
            </a:r>
            <a:r>
              <a:rPr lang="en-US" b="1" smtClean="0"/>
              <a:t>Inpatient order</a:t>
            </a:r>
            <a:r>
              <a:rPr lang="en-US" smtClean="0"/>
              <a:t> written  - MD estimates pt requires 2 midnights</a:t>
            </a:r>
          </a:p>
          <a:p>
            <a:pPr eaLnBrk="1" hangingPunct="1"/>
            <a:r>
              <a:rPr lang="en-US" smtClean="0"/>
              <a:t>Thursday - Patient DC  at 9:00am </a:t>
            </a:r>
          </a:p>
          <a:p>
            <a:pPr eaLnBrk="1" hangingPunct="1"/>
            <a:r>
              <a:rPr lang="en-US" smtClean="0"/>
              <a:t>1</a:t>
            </a:r>
            <a:r>
              <a:rPr lang="en-US" baseline="30000" smtClean="0"/>
              <a:t>st</a:t>
            </a:r>
            <a:r>
              <a:rPr lang="en-US" smtClean="0"/>
              <a:t> MN crossed as OBS</a:t>
            </a:r>
          </a:p>
          <a:p>
            <a:pPr eaLnBrk="1" hangingPunct="1"/>
            <a:r>
              <a:rPr lang="en-US" smtClean="0"/>
              <a:t>2</a:t>
            </a:r>
            <a:r>
              <a:rPr lang="en-US" baseline="30000" smtClean="0"/>
              <a:t>nd</a:t>
            </a:r>
            <a:r>
              <a:rPr lang="en-US" smtClean="0"/>
              <a:t> MN crossed as INPT</a:t>
            </a:r>
          </a:p>
          <a:p>
            <a:pPr eaLnBrk="1" hangingPunct="1"/>
            <a:r>
              <a:rPr lang="en-US" b="1" smtClean="0"/>
              <a:t>RESULT:  2 midnights occurred in hospital </a:t>
            </a:r>
          </a:p>
          <a:p>
            <a:pPr eaLnBrk="1" hangingPunct="1">
              <a:buFont typeface="Arial" charset="0"/>
              <a:buNone/>
            </a:pPr>
            <a:r>
              <a:rPr lang="en-US" b="1" smtClean="0"/>
              <a:t>               =  INPATIENT 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b="1" dirty="0" smtClean="0"/>
              <a:t>Why the new Rule? 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457200" y="1295400"/>
            <a:ext cx="8229600" cy="452596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Concerns from Beneficiaries  - experiencing long length of stay in observation – resulting in high out of pocket expenses</a:t>
            </a:r>
          </a:p>
          <a:p>
            <a:r>
              <a:rPr lang="en-US" smtClean="0"/>
              <a:t>Concerns from Hospitals of the high volume of RAC reviews</a:t>
            </a:r>
          </a:p>
          <a:p>
            <a:r>
              <a:rPr lang="en-US" smtClean="0"/>
              <a:t>High Payment Error Rate – Not medically necessary Inpatient stays should be receiving care as an outpatient/observation </a:t>
            </a:r>
          </a:p>
          <a:p>
            <a:endParaRPr lang="en-US" smtClean="0"/>
          </a:p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b="1" smtClean="0"/>
              <a:t> Medicare “Inpatient”</a:t>
            </a:r>
          </a:p>
        </p:txBody>
      </p:sp>
      <p:sp>
        <p:nvSpPr>
          <p:cNvPr id="26626" name="Content Placeholder 2"/>
          <p:cNvSpPr>
            <a:spLocks noGrp="1"/>
          </p:cNvSpPr>
          <p:nvPr>
            <p:ph idx="1"/>
          </p:nvPr>
        </p:nvSpPr>
        <p:spPr bwMode="auto">
          <a:xfrm>
            <a:off x="533400" y="1219200"/>
            <a:ext cx="8229600" cy="45259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mtClean="0"/>
              <a:t>New Rule Begins </a:t>
            </a:r>
            <a:r>
              <a:rPr lang="en-US" b="1" smtClean="0"/>
              <a:t>October 1, 2013</a:t>
            </a:r>
          </a:p>
          <a:p>
            <a:pPr eaLnBrk="1" hangingPunct="1"/>
            <a:r>
              <a:rPr lang="en-US" smtClean="0"/>
              <a:t>Physician Order </a:t>
            </a:r>
            <a:r>
              <a:rPr lang="en-US" b="1" smtClean="0"/>
              <a:t>MUST</a:t>
            </a:r>
            <a:r>
              <a:rPr lang="en-US" smtClean="0"/>
              <a:t> state: “</a:t>
            </a:r>
            <a:r>
              <a:rPr lang="en-US" b="1" smtClean="0"/>
              <a:t>Admit to Inpatient” or  “Admit as Inpatient</a:t>
            </a:r>
            <a:r>
              <a:rPr lang="en-US" smtClean="0"/>
              <a:t>” at the time/before admission </a:t>
            </a:r>
          </a:p>
          <a:p>
            <a:pPr eaLnBrk="1" hangingPunct="1"/>
            <a:r>
              <a:rPr lang="en-US" smtClean="0"/>
              <a:t>Inpatient is now based on the physician’s expectation that the patient would require </a:t>
            </a:r>
            <a:r>
              <a:rPr lang="en-US" b="1" smtClean="0"/>
              <a:t>hospital</a:t>
            </a:r>
            <a:r>
              <a:rPr lang="en-US" smtClean="0"/>
              <a:t> </a:t>
            </a:r>
            <a:r>
              <a:rPr lang="en-US" b="1" smtClean="0"/>
              <a:t>care spanning 2 midnights</a:t>
            </a:r>
          </a:p>
          <a:p>
            <a:pPr eaLnBrk="1" hangingPunct="1"/>
            <a:r>
              <a:rPr lang="en-US" smtClean="0"/>
              <a:t>Physician </a:t>
            </a:r>
            <a:r>
              <a:rPr lang="en-US" b="1" smtClean="0"/>
              <a:t>certification</a:t>
            </a:r>
            <a:r>
              <a:rPr lang="en-US" smtClean="0"/>
              <a:t> is required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b="1" smtClean="0"/>
              <a:t>Elements of Certification</a:t>
            </a:r>
            <a:br>
              <a:rPr lang="en-US" b="1" smtClean="0"/>
            </a:br>
            <a:endParaRPr lang="en-US" b="1" smtClean="0"/>
          </a:p>
        </p:txBody>
      </p:sp>
      <p:sp>
        <p:nvSpPr>
          <p:cNvPr id="28674" name="Content Placeholder 2"/>
          <p:cNvSpPr>
            <a:spLocks noGrp="1"/>
          </p:cNvSpPr>
          <p:nvPr>
            <p:ph idx="1"/>
          </p:nvPr>
        </p:nvSpPr>
        <p:spPr bwMode="auto">
          <a:xfrm>
            <a:off x="457200" y="1371600"/>
            <a:ext cx="8229600" cy="49831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742950" lvl="2" indent="-342900" eaLnBrk="1" hangingPunct="1"/>
            <a:r>
              <a:rPr lang="en-US" sz="2800" smtClean="0"/>
              <a:t>Inpatient </a:t>
            </a:r>
            <a:r>
              <a:rPr lang="en-US" sz="2800" b="1" smtClean="0"/>
              <a:t>order</a:t>
            </a:r>
            <a:r>
              <a:rPr lang="en-US" sz="2800" smtClean="0"/>
              <a:t> is required</a:t>
            </a:r>
          </a:p>
          <a:p>
            <a:pPr marL="742950" lvl="2" indent="-342900" eaLnBrk="1" hangingPunct="1"/>
            <a:r>
              <a:rPr lang="en-US" sz="2800" b="1" smtClean="0"/>
              <a:t>Reasons</a:t>
            </a:r>
            <a:r>
              <a:rPr lang="en-US" sz="2800" smtClean="0"/>
              <a:t> for hospitalization stated</a:t>
            </a:r>
          </a:p>
          <a:p>
            <a:pPr marL="742950" lvl="2" indent="-342900" eaLnBrk="1" hangingPunct="1"/>
            <a:r>
              <a:rPr lang="en-US" sz="2800" b="1" smtClean="0"/>
              <a:t>Estimated time </a:t>
            </a:r>
            <a:r>
              <a:rPr lang="en-US" sz="2800" smtClean="0"/>
              <a:t>the patient requires hospital services</a:t>
            </a:r>
          </a:p>
          <a:p>
            <a:pPr marL="742950" lvl="2" indent="-342900" eaLnBrk="1" hangingPunct="1"/>
            <a:r>
              <a:rPr lang="en-US" sz="2800" smtClean="0"/>
              <a:t>Plans for post-hospital care, if appropriate</a:t>
            </a:r>
          </a:p>
          <a:p>
            <a:pPr marL="742950" lvl="2" indent="-342900" eaLnBrk="1" hangingPunct="1"/>
            <a:r>
              <a:rPr lang="en-US" sz="2800" b="1" smtClean="0"/>
              <a:t>Certification</a:t>
            </a:r>
            <a:r>
              <a:rPr lang="en-US" sz="2800" smtClean="0"/>
              <a:t> must be completed and signed/dated before the patient is discharged</a:t>
            </a:r>
          </a:p>
          <a:p>
            <a:pPr marL="742950" lvl="2" indent="-342900" eaLnBrk="1" hangingPunct="1"/>
            <a:endParaRPr lang="en-US" sz="3200" b="1" smtClean="0"/>
          </a:p>
          <a:p>
            <a:pPr marL="742950" lvl="2" indent="-342900" eaLnBrk="1" hangingPunct="1">
              <a:buFont typeface="Arial" charset="0"/>
              <a:buNone/>
            </a:pPr>
            <a:r>
              <a:rPr lang="en-US" sz="2000" smtClean="0"/>
              <a:t>42 CFR§424 subpart B and 42 CFR §412.3</a:t>
            </a:r>
            <a:endParaRPr lang="en-US" sz="2000" b="1" smtClean="0"/>
          </a:p>
          <a:p>
            <a:pPr marL="742950" lvl="2" indent="-342900" eaLnBrk="1" hangingPunct="1">
              <a:buFont typeface="Arial" charset="0"/>
              <a:buNone/>
            </a:pPr>
            <a:r>
              <a:rPr lang="en-US" sz="3200" smtClean="0"/>
              <a:t>     </a:t>
            </a:r>
            <a:endParaRPr lang="en-US" sz="2800" smtClean="0"/>
          </a:p>
          <a:p>
            <a:pPr eaLnBrk="1" hangingPunct="1">
              <a:buFont typeface="Arial" charset="0"/>
              <a:buNone/>
            </a:pPr>
            <a:r>
              <a:rPr lang="en-US" smtClean="0"/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/>
          <p:cNvSpPr>
            <a:spLocks noGrp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b="1" smtClean="0"/>
              <a:t>Medicare Medical Necessity</a:t>
            </a:r>
          </a:p>
        </p:txBody>
      </p:sp>
      <p:sp>
        <p:nvSpPr>
          <p:cNvPr id="30722" name="Content Placeholder 2"/>
          <p:cNvSpPr>
            <a:spLocks noGrp="1"/>
          </p:cNvSpPr>
          <p:nvPr>
            <p:ph idx="1"/>
          </p:nvPr>
        </p:nvSpPr>
        <p:spPr bwMode="auto">
          <a:xfrm>
            <a:off x="304800" y="1295400"/>
            <a:ext cx="8610600" cy="45259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b="1" dirty="0" smtClean="0"/>
              <a:t>Benchmark</a:t>
            </a:r>
          </a:p>
          <a:p>
            <a:pPr lvl="1" eaLnBrk="1" hangingPunct="1"/>
            <a:r>
              <a:rPr lang="en-US" dirty="0" smtClean="0"/>
              <a:t>Physician may consider the accumulative time the patient spent receiving outpatient services (observation, ED, OR time, etc.) when determining if inpatient admission is justified. – as long as patient requires greater than a total of 2 midnights in hospital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71596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b="1" smtClean="0"/>
              <a:t>Medicare Medical Necessity</a:t>
            </a:r>
          </a:p>
        </p:txBody>
      </p:sp>
      <p:sp>
        <p:nvSpPr>
          <p:cNvPr id="29698" name="Content Placeholder 2"/>
          <p:cNvSpPr>
            <a:spLocks noGrp="1"/>
          </p:cNvSpPr>
          <p:nvPr>
            <p:ph idx="1"/>
          </p:nvPr>
        </p:nvSpPr>
        <p:spPr bwMode="auto">
          <a:xfrm>
            <a:off x="304800" y="1371600"/>
            <a:ext cx="8229600" cy="51816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b="1" smtClean="0"/>
              <a:t>Presumption</a:t>
            </a:r>
          </a:p>
          <a:p>
            <a:pPr lvl="1" eaLnBrk="1" hangingPunct="1"/>
            <a:r>
              <a:rPr lang="en-US" smtClean="0"/>
              <a:t>Inpatient hospital stays with the length of stay greater than 2 midnights, after the formal admission order, will be presumed generally appropriate for Part A (inpatient) payment – and </a:t>
            </a:r>
            <a:r>
              <a:rPr lang="en-US" b="1" smtClean="0"/>
              <a:t>should not be reviewed by RAC</a:t>
            </a:r>
          </a:p>
          <a:p>
            <a:pPr lvl="2" eaLnBrk="1" hangingPunct="1"/>
            <a:r>
              <a:rPr lang="en-US" smtClean="0"/>
              <a:t>Requires the services provided to be medically necessary</a:t>
            </a:r>
          </a:p>
          <a:p>
            <a:pPr lvl="2" eaLnBrk="1" hangingPunct="1"/>
            <a:r>
              <a:rPr lang="en-US" smtClean="0"/>
              <a:t>Requires the hospitalization to be medically necessary</a:t>
            </a:r>
          </a:p>
          <a:p>
            <a:pPr lvl="2" eaLnBrk="1" hangingPunct="1"/>
            <a:r>
              <a:rPr lang="en-US" smtClean="0"/>
              <a:t>Requires documentation of order and certification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b="1" smtClean="0"/>
              <a:t>Medicare Medical Necessity</a:t>
            </a:r>
            <a:endParaRPr lang="en-US" smtClean="0"/>
          </a:p>
        </p:txBody>
      </p:sp>
      <p:sp>
        <p:nvSpPr>
          <p:cNvPr id="31746" name="Content Placeholder 2"/>
          <p:cNvSpPr>
            <a:spLocks noGrp="1"/>
          </p:cNvSpPr>
          <p:nvPr>
            <p:ph idx="1"/>
          </p:nvPr>
        </p:nvSpPr>
        <p:spPr bwMode="auto">
          <a:xfrm>
            <a:off x="457200" y="1371600"/>
            <a:ext cx="8382000" cy="45259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mtClean="0"/>
              <a:t>Medical Necessity is based on the following: Age, Signs and Symptoms, Comorbidities, Morbidity, Mortality, Risk if patient were to be  discharged, and Hospital Treatment</a:t>
            </a:r>
          </a:p>
          <a:p>
            <a:pPr eaLnBrk="1" hangingPunct="1"/>
            <a:r>
              <a:rPr lang="en-US" smtClean="0">
                <a:solidFill>
                  <a:srgbClr val="FF0000"/>
                </a:solidFill>
              </a:rPr>
              <a:t>Daily</a:t>
            </a:r>
            <a:r>
              <a:rPr lang="en-US" smtClean="0"/>
              <a:t> </a:t>
            </a:r>
            <a:r>
              <a:rPr lang="en-US" smtClean="0">
                <a:solidFill>
                  <a:srgbClr val="FF0000"/>
                </a:solidFill>
              </a:rPr>
              <a:t>physician documentation </a:t>
            </a:r>
            <a:r>
              <a:rPr lang="en-US" smtClean="0"/>
              <a:t>as to </a:t>
            </a:r>
            <a:r>
              <a:rPr lang="en-US" b="1" smtClean="0"/>
              <a:t>why the patient needs to stay in the hospital </a:t>
            </a:r>
            <a:r>
              <a:rPr lang="en-US" smtClean="0"/>
              <a:t>and receive care at the hospital (Medical Necessity)</a:t>
            </a:r>
          </a:p>
          <a:p>
            <a:pPr lvl="1" eaLnBrk="1" hangingPunct="1">
              <a:buFont typeface="Arial" charset="0"/>
              <a:buNone/>
            </a:pPr>
            <a:r>
              <a:rPr lang="en-US" smtClean="0"/>
              <a:t> - This is CRUCIAL to avoid denial and cannot be overemphasized.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 bwMode="auto">
          <a:xfrm>
            <a:off x="457200" y="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mtClean="0"/>
              <a:t>	</a:t>
            </a:r>
            <a:r>
              <a:rPr lang="en-US" b="1" smtClean="0"/>
              <a:t>Impact on admissions</a:t>
            </a:r>
            <a:r>
              <a:rPr lang="en-US" smtClean="0"/>
              <a:t>		</a:t>
            </a:r>
          </a:p>
        </p:txBody>
      </p:sp>
      <p:sp>
        <p:nvSpPr>
          <p:cNvPr id="32770" name="Content Placeholder 2"/>
          <p:cNvSpPr>
            <a:spLocks noGrp="1"/>
          </p:cNvSpPr>
          <p:nvPr>
            <p:ph idx="1"/>
          </p:nvPr>
        </p:nvSpPr>
        <p:spPr bwMode="auto">
          <a:xfrm>
            <a:off x="533400" y="685800"/>
            <a:ext cx="8382000" cy="61722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mtClean="0"/>
              <a:t>Medical/Surgical cases with expected Length of Stay of less than 2 midnights will likely </a:t>
            </a:r>
            <a:r>
              <a:rPr lang="en-US" b="1" smtClean="0"/>
              <a:t>NOT</a:t>
            </a:r>
            <a:r>
              <a:rPr lang="en-US" smtClean="0"/>
              <a:t> qualify as inpatients</a:t>
            </a:r>
          </a:p>
          <a:p>
            <a:pPr eaLnBrk="1" hangingPunct="1"/>
            <a:r>
              <a:rPr lang="en-US" smtClean="0"/>
              <a:t>ICU patients are not exempt</a:t>
            </a:r>
          </a:p>
          <a:p>
            <a:pPr eaLnBrk="1" hangingPunct="1"/>
            <a:r>
              <a:rPr lang="en-US" smtClean="0"/>
              <a:t>Surgeries/procedures that are on “</a:t>
            </a:r>
            <a:r>
              <a:rPr lang="en-US" b="1" smtClean="0"/>
              <a:t>Medicare Inpatient Only”</a:t>
            </a:r>
            <a:r>
              <a:rPr lang="en-US" smtClean="0"/>
              <a:t> list must be inpatient, even if remain in hospital only 1 day</a:t>
            </a:r>
          </a:p>
          <a:p>
            <a:pPr eaLnBrk="1" hangingPunct="1"/>
            <a:r>
              <a:rPr lang="en-US" smtClean="0"/>
              <a:t>3-day qualifying stay requirement for SNF placement has </a:t>
            </a:r>
            <a:r>
              <a:rPr lang="en-US" u="sng" smtClean="0"/>
              <a:t>not</a:t>
            </a:r>
            <a:r>
              <a:rPr lang="en-US" smtClean="0"/>
              <a:t> changed – cannot count time prior to the inpatient order – the patient must require necessary hospital care each day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b="1" dirty="0" smtClean="0"/>
              <a:t>OBSERVATION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smtClean="0"/>
              <a:t>Observation Status  - medically necessary hospital services that do not require 2 midnights</a:t>
            </a:r>
          </a:p>
          <a:p>
            <a:pPr eaLnBrk="1" hangingPunct="1"/>
            <a:r>
              <a:rPr lang="en-US" smtClean="0"/>
              <a:t>If a second midnight is required for care of patient, that patient should be converted to inpatient </a:t>
            </a:r>
          </a:p>
          <a:p>
            <a:pPr eaLnBrk="1" hangingPunct="1"/>
            <a:r>
              <a:rPr lang="en-US" smtClean="0"/>
              <a:t>The intent of new CMS rule is to </a:t>
            </a:r>
            <a:r>
              <a:rPr lang="en-US" b="1" smtClean="0"/>
              <a:t>reduce </a:t>
            </a:r>
            <a:r>
              <a:rPr lang="en-US" smtClean="0"/>
              <a:t>observation Length of Stay</a:t>
            </a:r>
          </a:p>
          <a:p>
            <a:endParaRPr lang="en-US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505</TotalTime>
  <Words>603</Words>
  <Application>Microsoft Office PowerPoint</Application>
  <PresentationFormat>On-screen Show (4:3)</PresentationFormat>
  <Paragraphs>62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Office Theme</vt:lpstr>
      <vt:lpstr>Custom Design</vt:lpstr>
      <vt:lpstr>1_Custom Design</vt:lpstr>
      <vt:lpstr>New CMS FY 14 IPPS Rule affecting Inpatient Status</vt:lpstr>
      <vt:lpstr>Why the new Rule? </vt:lpstr>
      <vt:lpstr> Medicare “Inpatient”</vt:lpstr>
      <vt:lpstr>Elements of Certification </vt:lpstr>
      <vt:lpstr>Medicare Medical Necessity</vt:lpstr>
      <vt:lpstr>Medicare Medical Necessity</vt:lpstr>
      <vt:lpstr>Medicare Medical Necessity</vt:lpstr>
      <vt:lpstr> Impact on admissions  </vt:lpstr>
      <vt:lpstr>OBSERVATION</vt:lpstr>
      <vt:lpstr>Example #1</vt:lpstr>
      <vt:lpstr>Example #2</vt:lpstr>
    </vt:vector>
  </TitlesOfParts>
  <Company>stjoe.org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Anita Zulkarnain</dc:creator>
  <cp:lastModifiedBy>radcliffec1</cp:lastModifiedBy>
  <cp:revision>55</cp:revision>
  <dcterms:created xsi:type="dcterms:W3CDTF">2012-04-16T16:47:07Z</dcterms:created>
  <dcterms:modified xsi:type="dcterms:W3CDTF">2013-10-01T15:19:42Z</dcterms:modified>
</cp:coreProperties>
</file>